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Water quality improvement </a:t>
          </a:r>
          <a:r>
            <a:rPr lang="en-GB" u="none" dirty="0">
              <a:uFillTx/>
            </a:rPr>
            <a:t>(reduction of pollutions, restoration of degraded resources and ecosystems, etc.)</a:t>
          </a:r>
          <a:endParaRPr lang="en-US" dirty="0"/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u="none" dirty="0">
              <a:uFillTx/>
            </a:rPr>
            <a:t>Better access to </a:t>
          </a:r>
          <a:r>
            <a:rPr lang="en-GB" b="1" u="none" dirty="0">
              <a:uFillTx/>
            </a:rPr>
            <a:t>safe drinking water and sanitation for all </a:t>
          </a:r>
          <a:r>
            <a:rPr lang="en-GB" u="none" dirty="0">
              <a:uFillTx/>
            </a:rPr>
            <a:t>(water rights, investments, water services management, water pricing, etc.), including</a:t>
          </a:r>
          <a:r>
            <a:rPr lang="en-GB" b="1" u="none" dirty="0">
              <a:uFillTx/>
            </a:rPr>
            <a:t> in fragile contexts and humanitarian settings</a:t>
          </a:r>
          <a:endParaRPr lang="en-US" dirty="0"/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Conservation and restoration of freshwater ecosystems and biodiversity </a:t>
          </a:r>
          <a:r>
            <a:rPr lang="en-GB" u="none" dirty="0">
              <a:uFillTx/>
            </a:rPr>
            <a:t>(ecological health of water systems, ecological services, protection and restoration</a:t>
          </a:r>
          <a:r>
            <a:rPr lang="en-GB" b="1" u="none" dirty="0">
              <a:uFillTx/>
            </a:rPr>
            <a:t> </a:t>
          </a:r>
          <a:r>
            <a:rPr lang="en-GB" u="none" dirty="0">
              <a:uFillTx/>
            </a:rPr>
            <a:t>of aquatic biodiversity, mitigation of invasive species in water ecosystems, etc.)</a:t>
          </a:r>
          <a:endParaRPr lang="en-US" dirty="0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Prevention and reduction of water-related health issues, diseases</a:t>
          </a:r>
          <a:r>
            <a:rPr lang="en-GB" u="none" dirty="0">
              <a:uFillTx/>
            </a:rPr>
            <a:t> (e.g. viral epidemics, cholera, malaria) and related deaths</a:t>
          </a:r>
          <a:endParaRPr lang="en-US" dirty="0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56BCD6A7-8409-4BA3-8D74-511DAB7104C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Integrated Water Resources Management</a:t>
          </a:r>
          <a:r>
            <a:rPr lang="en-GB" u="none" dirty="0">
              <a:uFillTx/>
            </a:rPr>
            <a:t> (incl. </a:t>
          </a:r>
          <a:r>
            <a:rPr lang="en-GB" b="1" u="none" dirty="0">
              <a:uFillTx/>
            </a:rPr>
            <a:t>Integrated River Basin Management</a:t>
          </a:r>
          <a:r>
            <a:rPr lang="en-GB" u="none" dirty="0">
              <a:uFillTx/>
            </a:rPr>
            <a:t> (IRBM), </a:t>
          </a:r>
          <a:r>
            <a:rPr lang="en-GB" b="1" u="none" dirty="0">
              <a:uFillTx/>
            </a:rPr>
            <a:t>Integrated Coastal Zone Management</a:t>
          </a:r>
          <a:r>
            <a:rPr lang="en-GB" u="none" dirty="0">
              <a:uFillTx/>
            </a:rPr>
            <a:t> (ICZM) and </a:t>
          </a:r>
          <a:r>
            <a:rPr lang="en-GB" b="1" u="none" dirty="0">
              <a:uFillTx/>
            </a:rPr>
            <a:t>Source-to-Sea </a:t>
          </a:r>
          <a:r>
            <a:rPr lang="en-GB" u="none" dirty="0">
              <a:uFillTx/>
            </a:rPr>
            <a:t>approaches)</a:t>
          </a:r>
          <a:endParaRPr lang="en-US" dirty="0"/>
        </a:p>
      </dgm:t>
    </dgm:pt>
    <dgm:pt modelId="{99F7848E-AB3C-49BD-8F07-49C0BC6AB7EF}" type="sibTrans" cxnId="{55F1EB89-19A6-4749-8DA2-D6D97D303D4D}">
      <dgm:prSet/>
      <dgm:spPr/>
      <dgm:t>
        <a:bodyPr/>
        <a:lstStyle/>
        <a:p>
          <a:endParaRPr lang="en-US"/>
        </a:p>
      </dgm:t>
    </dgm:pt>
    <dgm:pt modelId="{81993E72-B8D8-459B-978F-EF0AE194C87E}" type="parTrans" cxnId="{55F1EB89-19A6-4749-8DA2-D6D97D303D4D}">
      <dgm:prSet/>
      <dgm:spPr/>
      <dgm:t>
        <a:bodyPr/>
        <a:lstStyle/>
        <a:p>
          <a:endParaRPr lang="en-US"/>
        </a:p>
      </dgm:t>
    </dgm:pt>
    <dgm:pt modelId="{8B76AE56-8148-42A7-A2A5-CA9540DCBC2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u="none" dirty="0">
              <a:uFillTx/>
            </a:rPr>
            <a:t>Fostering</a:t>
          </a:r>
          <a:r>
            <a:rPr lang="en-GB" b="1" u="none" dirty="0">
              <a:uFillTx/>
            </a:rPr>
            <a:t> sustainable agriculture </a:t>
          </a:r>
          <a:r>
            <a:rPr lang="en-GB" u="none" dirty="0">
              <a:uFillTx/>
            </a:rPr>
            <a:t>(agroecology/agroforestry, regenerative agriculture, soil ecology, integrated land and water management, etc.)</a:t>
          </a:r>
          <a:endParaRPr lang="en-US" dirty="0"/>
        </a:p>
      </dgm:t>
    </dgm:pt>
    <dgm:pt modelId="{9C5E2BAF-DEBA-4457-9506-15F8ED6F578B}" type="sibTrans" cxnId="{AAEC03F9-791F-427F-90DF-604A97A68CF6}">
      <dgm:prSet/>
      <dgm:spPr/>
      <dgm:t>
        <a:bodyPr/>
        <a:lstStyle/>
        <a:p>
          <a:endParaRPr lang="en-US"/>
        </a:p>
      </dgm:t>
    </dgm:pt>
    <dgm:pt modelId="{D6727F1F-808C-4533-9D3C-EAE2ADCDC504}" type="parTrans" cxnId="{AAEC03F9-791F-427F-90DF-604A97A68CF6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6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6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6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6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1ECA7772-6408-4D86-9529-B59DA96A82BE}" type="pres">
      <dgm:prSet presAssocID="{56BCD6A7-8409-4BA3-8D74-511DAB7104CB}" presName="text_5" presStyleLbl="node1" presStyleIdx="4" presStyleCnt="6">
        <dgm:presLayoutVars>
          <dgm:bulletEnabled val="1"/>
        </dgm:presLayoutVars>
      </dgm:prSet>
      <dgm:spPr/>
    </dgm:pt>
    <dgm:pt modelId="{90E28899-3AFD-44BE-832D-4AF0D808F698}" type="pres">
      <dgm:prSet presAssocID="{56BCD6A7-8409-4BA3-8D74-511DAB7104CB}" presName="accent_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87BB9F-F436-412C-B283-32B7CFDE8F37}" type="pres">
      <dgm:prSet presAssocID="{56BCD6A7-8409-4BA3-8D74-511DAB7104CB}" presName="accentRepeatNode" presStyleLbl="solidFgAcc1" presStyleIdx="4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D6F3901A-DECC-4811-AA57-FD7D0322C3CE}" type="pres">
      <dgm:prSet presAssocID="{8B76AE56-8148-42A7-A2A5-CA9540DCBC20}" presName="text_6" presStyleLbl="node1" presStyleIdx="5" presStyleCnt="6">
        <dgm:presLayoutVars>
          <dgm:bulletEnabled val="1"/>
        </dgm:presLayoutVars>
      </dgm:prSet>
      <dgm:spPr/>
    </dgm:pt>
    <dgm:pt modelId="{AEB3D8BE-AA28-455D-A0DE-39340362E8E4}" type="pres">
      <dgm:prSet presAssocID="{8B76AE56-8148-42A7-A2A5-CA9540DCBC20}" presName="accent_6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8906956F-C6AD-41F4-9504-F77034A2A048}" type="pres">
      <dgm:prSet presAssocID="{8B76AE56-8148-42A7-A2A5-CA9540DCBC20}" presName="accentRepeatNode" presStyleLbl="solidFgAcc1" presStyleIdx="5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9B39919-496E-46BA-828D-1A715D352CB0}" type="presOf" srcId="{56BCD6A7-8409-4BA3-8D74-511DAB7104CB}" destId="{1ECA7772-6408-4D86-9529-B59DA96A82BE}" srcOrd="0" destOrd="0" presId="urn:microsoft.com/office/officeart/2008/layout/VerticalCurvedList"/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55F1EB89-19A6-4749-8DA2-D6D97D303D4D}" srcId="{C53B22E2-49BC-4DC6-A9FF-754A510FC820}" destId="{56BCD6A7-8409-4BA3-8D74-511DAB7104CB}" srcOrd="4" destOrd="0" parTransId="{81993E72-B8D8-459B-978F-EF0AE194C87E}" sibTransId="{99F7848E-AB3C-49BD-8F07-49C0BC6AB7EF}"/>
    <dgm:cxn modelId="{2D450897-0AF1-4BEE-9DA8-9F2ECCBD4AEA}" type="presOf" srcId="{8B76AE56-8148-42A7-A2A5-CA9540DCBC20}" destId="{D6F3901A-DECC-4811-AA57-FD7D0322C3CE}" srcOrd="0" destOrd="0" presId="urn:microsoft.com/office/officeart/2008/layout/VerticalCurvedList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AAEC03F9-791F-427F-90DF-604A97A68CF6}" srcId="{C53B22E2-49BC-4DC6-A9FF-754A510FC820}" destId="{8B76AE56-8148-42A7-A2A5-CA9540DCBC20}" srcOrd="5" destOrd="0" parTransId="{D6727F1F-808C-4533-9D3C-EAE2ADCDC504}" sibTransId="{9C5E2BAF-DEBA-4457-9506-15F8ED6F578B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701A9923-FC5D-4DA7-81F7-4E7316E3B6B5}" type="presParOf" srcId="{DC0EDD06-0D32-40F2-9EB2-5BCF777B767C}" destId="{1ECA7772-6408-4D86-9529-B59DA96A82BE}" srcOrd="9" destOrd="0" presId="urn:microsoft.com/office/officeart/2008/layout/VerticalCurvedList"/>
    <dgm:cxn modelId="{B14DE94E-19A9-4777-AF8F-2DF363549753}" type="presParOf" srcId="{DC0EDD06-0D32-40F2-9EB2-5BCF777B767C}" destId="{90E28899-3AFD-44BE-832D-4AF0D808F698}" srcOrd="10" destOrd="0" presId="urn:microsoft.com/office/officeart/2008/layout/VerticalCurvedList"/>
    <dgm:cxn modelId="{89E4440D-A17F-4CF5-9022-1F2B4663744D}" type="presParOf" srcId="{90E28899-3AFD-44BE-832D-4AF0D808F698}" destId="{0987BB9F-F436-412C-B283-32B7CFDE8F37}" srcOrd="0" destOrd="0" presId="urn:microsoft.com/office/officeart/2008/layout/VerticalCurvedList"/>
    <dgm:cxn modelId="{AE8FDA2C-9C79-4F30-9E0C-5512C689EBBC}" type="presParOf" srcId="{DC0EDD06-0D32-40F2-9EB2-5BCF777B767C}" destId="{D6F3901A-DECC-4811-AA57-FD7D0322C3CE}" srcOrd="11" destOrd="0" presId="urn:microsoft.com/office/officeart/2008/layout/VerticalCurvedList"/>
    <dgm:cxn modelId="{99116904-7B64-48E4-BEB6-711237F55392}" type="presParOf" srcId="{DC0EDD06-0D32-40F2-9EB2-5BCF777B767C}" destId="{AEB3D8BE-AA28-455D-A0DE-39340362E8E4}" srcOrd="12" destOrd="0" presId="urn:microsoft.com/office/officeart/2008/layout/VerticalCurvedList"/>
    <dgm:cxn modelId="{72CAE19D-72CB-4B0C-817E-36B1CBA06888}" type="presParOf" srcId="{AEB3D8BE-AA28-455D-A0DE-39340362E8E4}" destId="{8906956F-C6AD-41F4-9504-F77034A2A0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Water for Humans and Nature</a:t>
          </a:r>
          <a:endParaRPr lang="en-US" dirty="0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365606" y="239203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b="1" u="none" kern="1200" dirty="0">
              <a:uFillTx/>
            </a:rPr>
            <a:t>Water quality improvement </a:t>
          </a:r>
          <a:r>
            <a:rPr lang="en-GB" sz="1000" u="none" kern="1200" dirty="0">
              <a:uFillTx/>
            </a:rPr>
            <a:t>(reduction of pollutions, restoration of degraded resources and ecosystems, etc.)</a:t>
          </a:r>
          <a:endParaRPr lang="en-US" sz="1000" kern="1200" dirty="0"/>
        </a:p>
      </dsp:txBody>
      <dsp:txXfrm>
        <a:off x="365606" y="239203"/>
        <a:ext cx="7640248" cy="478224"/>
      </dsp:txXfrm>
    </dsp:sp>
    <dsp:sp modelId="{2E3A8D57-E09C-4CF0-9FB5-C7B576320362}">
      <dsp:nvSpPr>
        <dsp:cNvPr id="0" name=""/>
        <dsp:cNvSpPr/>
      </dsp:nvSpPr>
      <dsp:spPr>
        <a:xfrm>
          <a:off x="66716" y="179424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758978" y="956448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u="none" kern="1200" dirty="0">
              <a:uFillTx/>
            </a:rPr>
            <a:t>Better access to </a:t>
          </a:r>
          <a:r>
            <a:rPr lang="en-GB" sz="1000" b="1" u="none" kern="1200" dirty="0">
              <a:uFillTx/>
            </a:rPr>
            <a:t>safe drinking water and sanitation for all </a:t>
          </a:r>
          <a:r>
            <a:rPr lang="en-GB" sz="1000" u="none" kern="1200" dirty="0">
              <a:uFillTx/>
            </a:rPr>
            <a:t>(water rights, investments, water services management, water pricing, etc.), including</a:t>
          </a:r>
          <a:r>
            <a:rPr lang="en-GB" sz="1000" b="1" u="none" kern="1200" dirty="0">
              <a:uFillTx/>
            </a:rPr>
            <a:t> in fragile contexts and humanitarian settings</a:t>
          </a:r>
          <a:endParaRPr lang="en-US" sz="1000" kern="1200" dirty="0"/>
        </a:p>
      </dsp:txBody>
      <dsp:txXfrm>
        <a:off x="758978" y="956448"/>
        <a:ext cx="7246875" cy="478224"/>
      </dsp:txXfrm>
    </dsp:sp>
    <dsp:sp modelId="{6ADFA908-F864-4F1C-B2BF-4DFDD6D3906D}">
      <dsp:nvSpPr>
        <dsp:cNvPr id="0" name=""/>
        <dsp:cNvSpPr/>
      </dsp:nvSpPr>
      <dsp:spPr>
        <a:xfrm>
          <a:off x="460088" y="896670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38857" y="1673694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b="1" u="none" kern="1200" dirty="0">
              <a:uFillTx/>
            </a:rPr>
            <a:t>Conservation and restoration of freshwater ecosystems and biodiversity </a:t>
          </a:r>
          <a:r>
            <a:rPr lang="en-GB" sz="1000" u="none" kern="1200" dirty="0">
              <a:uFillTx/>
            </a:rPr>
            <a:t>(ecological health of water systems, ecological services, protection and restoration</a:t>
          </a:r>
          <a:r>
            <a:rPr lang="en-GB" sz="1000" b="1" u="none" kern="1200" dirty="0">
              <a:uFillTx/>
            </a:rPr>
            <a:t> </a:t>
          </a:r>
          <a:r>
            <a:rPr lang="en-GB" sz="1000" u="none" kern="1200" dirty="0">
              <a:uFillTx/>
            </a:rPr>
            <a:t>of aquatic biodiversity, mitigation of invasive species in water ecosystems, etc.)</a:t>
          </a:r>
          <a:endParaRPr lang="en-US" sz="1000" kern="1200" dirty="0"/>
        </a:p>
      </dsp:txBody>
      <dsp:txXfrm>
        <a:off x="938857" y="1673694"/>
        <a:ext cx="7066996" cy="478224"/>
      </dsp:txXfrm>
    </dsp:sp>
    <dsp:sp modelId="{93CC7AE3-4A74-4C87-B70C-3282D78317CF}">
      <dsp:nvSpPr>
        <dsp:cNvPr id="0" name=""/>
        <dsp:cNvSpPr/>
      </dsp:nvSpPr>
      <dsp:spPr>
        <a:xfrm>
          <a:off x="639967" y="1613916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938857" y="2390486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b="1" u="none" kern="1200" dirty="0">
              <a:uFillTx/>
            </a:rPr>
            <a:t>Prevention and reduction of water-related health issues, diseases</a:t>
          </a:r>
          <a:r>
            <a:rPr lang="en-GB" sz="1000" u="none" kern="1200" dirty="0">
              <a:uFillTx/>
            </a:rPr>
            <a:t> (e.g. viral epidemics, cholera, malaria) and related deaths</a:t>
          </a:r>
          <a:endParaRPr lang="en-US" sz="1000" kern="1200" dirty="0"/>
        </a:p>
      </dsp:txBody>
      <dsp:txXfrm>
        <a:off x="938857" y="2390486"/>
        <a:ext cx="7066996" cy="478224"/>
      </dsp:txXfrm>
    </dsp:sp>
    <dsp:sp modelId="{76680AC1-CEBF-4CA0-81AF-850C4B0F5BBC}">
      <dsp:nvSpPr>
        <dsp:cNvPr id="0" name=""/>
        <dsp:cNvSpPr/>
      </dsp:nvSpPr>
      <dsp:spPr>
        <a:xfrm>
          <a:off x="639967" y="2330708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CA7772-6408-4D86-9529-B59DA96A82BE}">
      <dsp:nvSpPr>
        <dsp:cNvPr id="0" name=""/>
        <dsp:cNvSpPr/>
      </dsp:nvSpPr>
      <dsp:spPr>
        <a:xfrm>
          <a:off x="758978" y="3107731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b="1" u="none" kern="1200" dirty="0">
              <a:uFillTx/>
            </a:rPr>
            <a:t>Integrated Water Resources Management</a:t>
          </a:r>
          <a:r>
            <a:rPr lang="en-GB" sz="1000" u="none" kern="1200" dirty="0">
              <a:uFillTx/>
            </a:rPr>
            <a:t> (incl. </a:t>
          </a:r>
          <a:r>
            <a:rPr lang="en-GB" sz="1000" b="1" u="none" kern="1200" dirty="0">
              <a:uFillTx/>
            </a:rPr>
            <a:t>Integrated River Basin Management</a:t>
          </a:r>
          <a:r>
            <a:rPr lang="en-GB" sz="1000" u="none" kern="1200" dirty="0">
              <a:uFillTx/>
            </a:rPr>
            <a:t> (IRBM), </a:t>
          </a:r>
          <a:r>
            <a:rPr lang="en-GB" sz="1000" b="1" u="none" kern="1200" dirty="0">
              <a:uFillTx/>
            </a:rPr>
            <a:t>Integrated Coastal Zone Management</a:t>
          </a:r>
          <a:r>
            <a:rPr lang="en-GB" sz="1000" u="none" kern="1200" dirty="0">
              <a:uFillTx/>
            </a:rPr>
            <a:t> (ICZM) and </a:t>
          </a:r>
          <a:r>
            <a:rPr lang="en-GB" sz="1000" b="1" u="none" kern="1200" dirty="0">
              <a:uFillTx/>
            </a:rPr>
            <a:t>Source-to-Sea </a:t>
          </a:r>
          <a:r>
            <a:rPr lang="en-GB" sz="1000" u="none" kern="1200" dirty="0">
              <a:uFillTx/>
            </a:rPr>
            <a:t>approaches)</a:t>
          </a:r>
          <a:endParaRPr lang="en-US" sz="1000" kern="1200" dirty="0"/>
        </a:p>
      </dsp:txBody>
      <dsp:txXfrm>
        <a:off x="758978" y="3107731"/>
        <a:ext cx="7246875" cy="478224"/>
      </dsp:txXfrm>
    </dsp:sp>
    <dsp:sp modelId="{0987BB9F-F436-412C-B283-32B7CFDE8F37}">
      <dsp:nvSpPr>
        <dsp:cNvPr id="0" name=""/>
        <dsp:cNvSpPr/>
      </dsp:nvSpPr>
      <dsp:spPr>
        <a:xfrm>
          <a:off x="460088" y="3047953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6F3901A-DECC-4811-AA57-FD7D0322C3CE}">
      <dsp:nvSpPr>
        <dsp:cNvPr id="0" name=""/>
        <dsp:cNvSpPr/>
      </dsp:nvSpPr>
      <dsp:spPr>
        <a:xfrm>
          <a:off x="365606" y="3824977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25400" rIns="25400" bIns="2540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000" u="none" kern="1200" dirty="0">
              <a:uFillTx/>
            </a:rPr>
            <a:t>Fostering</a:t>
          </a:r>
          <a:r>
            <a:rPr lang="en-GB" sz="1000" b="1" u="none" kern="1200" dirty="0">
              <a:uFillTx/>
            </a:rPr>
            <a:t> sustainable agriculture </a:t>
          </a:r>
          <a:r>
            <a:rPr lang="en-GB" sz="1000" u="none" kern="1200" dirty="0">
              <a:uFillTx/>
            </a:rPr>
            <a:t>(agroecology/agroforestry, regenerative agriculture, soil ecology, integrated land and water management, etc.)</a:t>
          </a:r>
          <a:endParaRPr lang="en-US" sz="1000" kern="1200" dirty="0"/>
        </a:p>
      </dsp:txBody>
      <dsp:txXfrm>
        <a:off x="365606" y="3824977"/>
        <a:ext cx="7640248" cy="478224"/>
      </dsp:txXfrm>
    </dsp:sp>
    <dsp:sp modelId="{8906956F-C6AD-41F4-9504-F77034A2A048}">
      <dsp:nvSpPr>
        <dsp:cNvPr id="0" name=""/>
        <dsp:cNvSpPr/>
      </dsp:nvSpPr>
      <dsp:spPr>
        <a:xfrm>
          <a:off x="66716" y="3765199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400" b="1" kern="1200" dirty="0"/>
            <a:t>Water for Humans and Nature</a:t>
          </a:r>
          <a:endParaRPr lang="en-US" sz="14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for Humans and Nature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Thomas Van </a:t>
            </a:r>
            <a:r>
              <a:rPr lang="en-US" b="1" kern="0" dirty="0" err="1">
                <a:solidFill>
                  <a:srgbClr val="0F4B6D"/>
                </a:solidFill>
              </a:rPr>
              <a:t>Waeyenberge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Head of the Brussels Office, </a:t>
            </a: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AquaFed</a:t>
            </a:r>
            <a:endParaRPr lang="en-US" kern="0" dirty="0">
              <a:solidFill>
                <a:srgbClr val="E7E6E6">
                  <a:lumMod val="50000"/>
                </a:srgbClr>
              </a:solidFill>
            </a:endParaRP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 err="1">
                <a:solidFill>
                  <a:srgbClr val="0F4B6D"/>
                </a:solidFill>
              </a:rPr>
              <a:t>Indratmo</a:t>
            </a:r>
            <a:r>
              <a:rPr lang="en-US" b="1" kern="0" dirty="0">
                <a:solidFill>
                  <a:srgbClr val="0F4B6D"/>
                </a:solidFill>
              </a:rPr>
              <a:t> Soekarno</a:t>
            </a:r>
          </a:p>
          <a:p>
            <a:pPr algn="ctr">
              <a:defRPr/>
            </a:pP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Politech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. Of Public Works and Housing (INA)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Co-Moderator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</a:t>
            </a:r>
            <a:r>
              <a:rPr lang="en-US" b="1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</a:t>
            </a:r>
            <a:endParaRPr lang="en-US" i="1" dirty="0">
              <a:solidFill>
                <a:srgbClr val="1A6798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F8DE4DE-BF4A-C79D-4574-68C2068473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833841"/>
              </p:ext>
            </p:extLst>
          </p:nvPr>
        </p:nvGraphicFramePr>
        <p:xfrm>
          <a:off x="3779890" y="1623860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A1A2B20-DA58-ACC4-137F-3DBE2031CF77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for Humans and Nature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/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902254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440973" y="1601987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607380" y="4193755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29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967785"/>
              </p:ext>
            </p:extLst>
          </p:nvPr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34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526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Segoe UI Symbol</vt:lpstr>
      <vt:lpstr>Symbol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25</cp:revision>
  <dcterms:created xsi:type="dcterms:W3CDTF">2023-02-01T01:48:22Z</dcterms:created>
  <dcterms:modified xsi:type="dcterms:W3CDTF">2023-02-15T22:55:33Z</dcterms:modified>
</cp:coreProperties>
</file>