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5" d="100"/>
          <a:sy n="85" d="100"/>
        </p:scale>
        <p:origin x="5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1753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76908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15361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731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24556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4503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14551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065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22482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78494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45104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CDF2A6-39BD-4A44-9D22-932FB059CEE3}" type="datetimeFigureOut">
              <a:rPr lang="en-US" smtClean="0"/>
              <a:t>2/16/2023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FF8ADE-232E-420E-B6CC-3329B49AEA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28064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564777" y="508703"/>
            <a:ext cx="5253317" cy="62972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endParaRPr lang="en-US" sz="1600" dirty="0" smtClean="0">
              <a:effectLst/>
              <a:latin typeface="Calibri" panose="020F0502020204030204" pitchFamily="34" charset="0"/>
              <a:ea typeface="Malgun Gothic" panose="020B0503020000020004" pitchFamily="34" charset="-127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</a:pPr>
            <a:r>
              <a:rPr lang="en-US" sz="1600" b="1" dirty="0" smtClean="0">
                <a:effectLst/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IWRM</a:t>
            </a:r>
            <a:endParaRPr lang="en-US" sz="1600" dirty="0" smtClean="0">
              <a:effectLst/>
              <a:latin typeface="Calibri" panose="020F0502020204030204" pitchFamily="34" charset="0"/>
              <a:ea typeface="Malgun Gothic" panose="020B0503020000020004" pitchFamily="34" charset="-127"/>
              <a:cs typeface="Times New Roman" panose="02020603050405020304" pitchFamily="18" charset="0"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Water –Climate- Food – health linkages and targeted investment</a:t>
            </a:r>
            <a:endParaRPr lang="en-US" sz="1600" dirty="0" smtClean="0">
              <a:effectLst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Water Related Risks reduction and Environmental Flows regulation</a:t>
            </a:r>
            <a:endParaRPr lang="en-US" sz="1600" dirty="0" smtClean="0">
              <a:effectLst/>
            </a:endParaRP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</a:pPr>
            <a:r>
              <a:rPr lang="en-US" sz="1600" b="1" dirty="0" smtClean="0">
                <a:effectLst/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SAFE DRINKING WATER</a:t>
            </a:r>
            <a:endParaRPr lang="en-US" sz="1600" dirty="0" smtClean="0">
              <a:effectLst/>
              <a:latin typeface="Calibri" panose="020F0502020204030204" pitchFamily="34" charset="0"/>
              <a:ea typeface="Malgun Gothic" panose="020B0503020000020004" pitchFamily="34" charset="-127"/>
              <a:cs typeface="Times New Roman" panose="02020603050405020304" pitchFamily="18" charset="0"/>
            </a:endParaRPr>
          </a:p>
          <a:p>
            <a:pPr marL="742950" lvl="1" indent="-285750">
              <a:lnSpc>
                <a:spcPct val="107000"/>
              </a:lnSpc>
              <a:spcAft>
                <a:spcPts val="0"/>
              </a:spcAft>
              <a:buFont typeface="+mj-lt"/>
              <a:buAutoNum type="alphaLcPeriod"/>
            </a:pPr>
            <a:r>
              <a:rPr lang="en-US" sz="1600" dirty="0"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Equity in water provision- Human, aquatic creatures needs</a:t>
            </a:r>
            <a:endParaRPr lang="en-US" sz="1600" dirty="0" smtClean="0">
              <a:effectLst/>
              <a:latin typeface="Calibri" panose="020F0502020204030204" pitchFamily="34" charset="0"/>
              <a:ea typeface="Malgun Gothic" panose="020B0503020000020004" pitchFamily="34" charset="-127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</a:pPr>
            <a:r>
              <a:rPr lang="en-US" sz="1600" b="1" dirty="0" smtClean="0"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INTEGRATED SANITATION MANAGEMENT</a:t>
            </a:r>
            <a:endParaRPr lang="en-US" sz="1600" b="1" dirty="0" smtClean="0">
              <a:effectLst/>
              <a:latin typeface="Calibri" panose="020F0502020204030204" pitchFamily="34" charset="0"/>
              <a:ea typeface="Malgun Gothic" panose="020B0503020000020004" pitchFamily="34" charset="-127"/>
              <a:cs typeface="Times New Roman" panose="02020603050405020304" pitchFamily="18" charset="0"/>
            </a:endParaRPr>
          </a:p>
          <a:p>
            <a:pPr marL="742950" lvl="1" indent="-285750">
              <a:lnSpc>
                <a:spcPct val="107000"/>
              </a:lnSpc>
              <a:spcAft>
                <a:spcPts val="0"/>
              </a:spcAft>
              <a:buFont typeface="+mj-lt"/>
              <a:buAutoNum type="alphaLcPeriod"/>
            </a:pPr>
            <a:r>
              <a:rPr lang="en-US" sz="1600" dirty="0"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Sanitation  (access and wastewater/ </a:t>
            </a:r>
            <a:r>
              <a:rPr lang="en-US" sz="1600" dirty="0" err="1" smtClean="0"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faecal</a:t>
            </a:r>
            <a:r>
              <a:rPr lang="en-US" sz="1600" dirty="0" smtClean="0"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 </a:t>
            </a:r>
            <a:r>
              <a:rPr lang="en-US" sz="1600" dirty="0"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sludge treatment)</a:t>
            </a:r>
            <a:endParaRPr lang="en-US" sz="1600" dirty="0" smtClean="0">
              <a:effectLst/>
              <a:latin typeface="Calibri" panose="020F0502020204030204" pitchFamily="34" charset="0"/>
              <a:ea typeface="Malgun Gothic" panose="020B0503020000020004" pitchFamily="34" charset="-127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</a:pPr>
            <a:r>
              <a:rPr lang="en-US" sz="1600" b="1" dirty="0" smtClean="0">
                <a:effectLst/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CONSERVATION AND RESTORATION </a:t>
            </a: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Resilient Watersheds – protecting sources to maintain quality</a:t>
            </a:r>
            <a:endParaRPr lang="en-US" sz="1600" dirty="0" smtClean="0">
              <a:effectLst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Biodiversity conservation</a:t>
            </a:r>
            <a:endParaRPr lang="en-US" sz="1600" dirty="0" smtClean="0">
              <a:effectLst/>
            </a:endParaRP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rabicPeriod"/>
            </a:pPr>
            <a:r>
              <a:rPr lang="en-US" sz="1600" b="1" dirty="0" smtClean="0">
                <a:effectLst/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WATER QUALITY </a:t>
            </a:r>
            <a:endParaRPr lang="en-US" sz="1600" dirty="0" smtClean="0">
              <a:effectLst/>
              <a:latin typeface="Calibri" panose="020F0502020204030204" pitchFamily="34" charset="0"/>
              <a:ea typeface="Malgun Gothic" panose="020B0503020000020004" pitchFamily="34" charset="-127"/>
              <a:cs typeface="Times New Roman" panose="02020603050405020304" pitchFamily="18" charset="0"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Water or Wastewater Management partnerships establishment</a:t>
            </a:r>
            <a:endParaRPr lang="en-US" sz="1600" dirty="0" smtClean="0">
              <a:effectLst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Addressing water pollution sources</a:t>
            </a:r>
            <a:endParaRPr lang="en-US" sz="1600" dirty="0" smtClean="0">
              <a:effectLst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Policies and measured to tackle pollution (e.g. plastic waste, agricultural, industry)</a:t>
            </a:r>
            <a:endParaRPr lang="en-US" sz="1600" dirty="0">
              <a:effectLst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6544235" y="926558"/>
            <a:ext cx="5289176" cy="52843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0"/>
              </a:spcAft>
            </a:pPr>
            <a:r>
              <a:rPr lang="en-US" sz="1600" i="1" dirty="0"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CROSS CUTTING ISSUES </a:t>
            </a:r>
            <a:endParaRPr lang="en-US" sz="1600" i="1" dirty="0" smtClean="0">
              <a:effectLst/>
              <a:latin typeface="Calibri" panose="020F0502020204030204" pitchFamily="34" charset="0"/>
              <a:ea typeface="Malgun Gothic" panose="020B0503020000020004" pitchFamily="34" charset="-127"/>
              <a:cs typeface="Times New Roman" panose="02020603050405020304" pitchFamily="18" charset="0"/>
            </a:endParaRP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lphaUcPeriod"/>
            </a:pPr>
            <a:r>
              <a:rPr lang="en-US" sz="1600" b="1" dirty="0" smtClean="0">
                <a:effectLst/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STAKEHOLDERS COLLABORATION AND KNOWLEDGE SHARING</a:t>
            </a: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Stakeholders collaboration </a:t>
            </a:r>
            <a:endParaRPr lang="en-US" sz="1600" dirty="0" smtClean="0">
              <a:effectLst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Younger generation involvement</a:t>
            </a:r>
            <a:endParaRPr lang="en-US" sz="1600" dirty="0" smtClean="0">
              <a:effectLst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 smtClean="0"/>
              <a:t>Inclusive collaboration </a:t>
            </a:r>
            <a:r>
              <a:rPr lang="en-US" sz="1600" dirty="0"/>
              <a:t>at river basin and transboundary coordination</a:t>
            </a:r>
            <a:endParaRPr lang="en-US" sz="1600" dirty="0" smtClean="0">
              <a:effectLst/>
            </a:endParaRP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lphaUcPeriod"/>
            </a:pPr>
            <a:r>
              <a:rPr lang="en-US" sz="1600" b="1" dirty="0" smtClean="0">
                <a:effectLst/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KNOWLEDGE SHARING AND EDUCATION</a:t>
            </a: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Tradition knowledge sharing</a:t>
            </a:r>
            <a:endParaRPr lang="en-US" sz="1600" dirty="0" smtClean="0">
              <a:effectLst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Education and capacity development on wise use of water and its source protection</a:t>
            </a:r>
            <a:endParaRPr lang="en-US" sz="1600" dirty="0" smtClean="0">
              <a:effectLst/>
            </a:endParaRP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lphaUcPeriod"/>
            </a:pPr>
            <a:r>
              <a:rPr lang="en-US" sz="1600" b="1" dirty="0" smtClean="0">
                <a:effectLst/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FUNDING</a:t>
            </a: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Green infrastructure funding and harnessing nature’s capacity to sustain water supply (reduce risks)</a:t>
            </a:r>
            <a:endParaRPr lang="en-US" sz="1600" dirty="0" smtClean="0">
              <a:effectLst/>
            </a:endParaRP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Funding water sector more including capacity development support</a:t>
            </a:r>
            <a:endParaRPr lang="en-US" sz="1600" dirty="0" smtClean="0">
              <a:effectLst/>
            </a:endParaRPr>
          </a:p>
          <a:p>
            <a:pPr marL="342900" lvl="0" indent="-342900">
              <a:lnSpc>
                <a:spcPct val="107000"/>
              </a:lnSpc>
              <a:spcAft>
                <a:spcPts val="800"/>
              </a:spcAft>
              <a:buFont typeface="+mj-lt"/>
              <a:buAutoNum type="alphaUcPeriod"/>
            </a:pPr>
            <a:r>
              <a:rPr lang="en-US" sz="1600" b="1" dirty="0" smtClean="0">
                <a:effectLst/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ECOTOURISM</a:t>
            </a:r>
          </a:p>
          <a:p>
            <a:pPr marL="742950" lvl="1" indent="-285750">
              <a:spcAft>
                <a:spcPts val="0"/>
              </a:spcAft>
              <a:buFont typeface="+mj-lt"/>
              <a:buAutoNum type="alphaLcPeriod"/>
            </a:pPr>
            <a:r>
              <a:rPr lang="en-US" sz="1600" dirty="0"/>
              <a:t>Integrated Water Supply systems in tourism Development</a:t>
            </a:r>
            <a:endParaRPr lang="en-US" sz="1600" dirty="0">
              <a:effectLst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3447244" y="152989"/>
            <a:ext cx="5467843" cy="53290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07000"/>
              </a:lnSpc>
              <a:spcAft>
                <a:spcPts val="800"/>
              </a:spcAft>
            </a:pPr>
            <a:r>
              <a:rPr lang="en-US" sz="2800" b="1" u="sng" dirty="0" smtClean="0">
                <a:effectLst/>
                <a:latin typeface="Calibri" panose="020F0502020204030204" pitchFamily="34" charset="0"/>
                <a:ea typeface="Malgun Gothic" panose="020B0503020000020004" pitchFamily="34" charset="-127"/>
                <a:cs typeface="Times New Roman" panose="02020603050405020304" pitchFamily="18" charset="0"/>
              </a:rPr>
              <a:t>WATER FOR HUMANS AND NATURE</a:t>
            </a:r>
            <a:endParaRPr lang="en-US" sz="2400" u="sng" dirty="0">
              <a:effectLst/>
              <a:latin typeface="Calibri" panose="020F0502020204030204" pitchFamily="34" charset="0"/>
              <a:ea typeface="Malgun Gothic" panose="020B0503020000020004" pitchFamily="34" charset="-127"/>
              <a:cs typeface="Times New Roman" panose="02020603050405020304" pitchFamily="18" charset="0"/>
            </a:endParaRPr>
          </a:p>
        </p:txBody>
      </p:sp>
      <p:cxnSp>
        <p:nvCxnSpPr>
          <p:cNvPr id="8" name="Straight Connector 7"/>
          <p:cNvCxnSpPr/>
          <p:nvPr/>
        </p:nvCxnSpPr>
        <p:spPr>
          <a:xfrm>
            <a:off x="6100483" y="926558"/>
            <a:ext cx="0" cy="5629835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094735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163</Words>
  <Application>Microsoft Office PowerPoint</Application>
  <PresentationFormat>Widescreen</PresentationFormat>
  <Paragraphs>29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Malgun Gothic</vt:lpstr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account</dc:creator>
  <cp:lastModifiedBy>Microsoft account</cp:lastModifiedBy>
  <cp:revision>4</cp:revision>
  <dcterms:created xsi:type="dcterms:W3CDTF">2023-02-16T04:05:33Z</dcterms:created>
  <dcterms:modified xsi:type="dcterms:W3CDTF">2023-02-16T04:11:50Z</dcterms:modified>
</cp:coreProperties>
</file>

<file path=docProps/thumbnail.jpeg>
</file>